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sldIdLst>
    <p:sldId id="256" r:id="rId2"/>
    <p:sldId id="257" r:id="rId3"/>
    <p:sldId id="266" r:id="rId4"/>
    <p:sldId id="258" r:id="rId5"/>
    <p:sldId id="259" r:id="rId6"/>
    <p:sldId id="267" r:id="rId7"/>
    <p:sldId id="261" r:id="rId8"/>
    <p:sldId id="263" r:id="rId9"/>
    <p:sldId id="268" r:id="rId10"/>
    <p:sldId id="262"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4660"/>
  </p:normalViewPr>
  <p:slideViewPr>
    <p:cSldViewPr snapToGrid="0">
      <p:cViewPr varScale="1">
        <p:scale>
          <a:sx n="50" d="100"/>
          <a:sy n="50" d="100"/>
        </p:scale>
        <p:origin x="1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3/22/19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3/22/19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3/22/19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3/22/19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3/22/19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3/22/19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3/22/19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3/22/19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3/22/19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3/22/19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3/22/19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3/22/19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9436" y="1353312"/>
            <a:ext cx="9966960" cy="3035808"/>
          </a:xfrm>
        </p:spPr>
        <p:txBody>
          <a:bodyPr/>
          <a:lstStyle/>
          <a:p>
            <a:r>
              <a:rPr lang="en-CA" dirty="0"/>
              <a:t>Fluid Movement in cells</a:t>
            </a:r>
          </a:p>
        </p:txBody>
      </p:sp>
      <p:sp>
        <p:nvSpPr>
          <p:cNvPr id="3" name="Subtitle 2"/>
          <p:cNvSpPr>
            <a:spLocks noGrp="1"/>
          </p:cNvSpPr>
          <p:nvPr>
            <p:ph type="subTitle" idx="1"/>
          </p:nvPr>
        </p:nvSpPr>
        <p:spPr/>
        <p:txBody>
          <a:bodyPr/>
          <a:lstStyle/>
          <a:p>
            <a:r>
              <a:rPr lang="en-CA" dirty="0"/>
              <a:t>How cells take up nutrients and get rid of waste</a:t>
            </a:r>
          </a:p>
          <a:p>
            <a:endParaRPr lang="en-CA" dirty="0"/>
          </a:p>
        </p:txBody>
      </p:sp>
    </p:spTree>
    <p:extLst>
      <p:ext uri="{BB962C8B-B14F-4D97-AF65-F5344CB8AC3E}">
        <p14:creationId xmlns:p14="http://schemas.microsoft.com/office/powerpoint/2010/main" val="3227681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Diffusion in your body</a:t>
            </a:r>
          </a:p>
        </p:txBody>
      </p:sp>
      <p:sp>
        <p:nvSpPr>
          <p:cNvPr id="3" name="Content Placeholder 2"/>
          <p:cNvSpPr>
            <a:spLocks noGrp="1"/>
          </p:cNvSpPr>
          <p:nvPr>
            <p:ph idx="1"/>
          </p:nvPr>
        </p:nvSpPr>
        <p:spPr>
          <a:xfrm>
            <a:off x="115909" y="1751527"/>
            <a:ext cx="11436439" cy="4649273"/>
          </a:xfrm>
        </p:spPr>
        <p:txBody>
          <a:bodyPr>
            <a:normAutofit/>
          </a:bodyPr>
          <a:lstStyle/>
          <a:p>
            <a:r>
              <a:rPr lang="en-CA" sz="3400" dirty="0"/>
              <a:t>Example: oxygen in blood</a:t>
            </a:r>
          </a:p>
          <a:p>
            <a:pPr lvl="1"/>
            <a:r>
              <a:rPr lang="en-CA" sz="3200" dirty="0">
                <a:solidFill>
                  <a:srgbClr val="C00000"/>
                </a:solidFill>
              </a:rPr>
              <a:t>Blood vessels, called capillaries, that are located in your muscles carry </a:t>
            </a:r>
            <a:r>
              <a:rPr lang="en-CA" sz="3200" dirty="0" smtClean="0">
                <a:solidFill>
                  <a:srgbClr val="C00000"/>
                </a:solidFill>
              </a:rPr>
              <a:t>oxygen-rich </a:t>
            </a:r>
            <a:r>
              <a:rPr lang="en-CA" sz="3200" dirty="0">
                <a:solidFill>
                  <a:srgbClr val="C00000"/>
                </a:solidFill>
              </a:rPr>
              <a:t>blood cells to your muscle </a:t>
            </a:r>
            <a:r>
              <a:rPr lang="en-CA" sz="3200" dirty="0" smtClean="0">
                <a:solidFill>
                  <a:srgbClr val="C00000"/>
                </a:solidFill>
              </a:rPr>
              <a:t>cells</a:t>
            </a:r>
          </a:p>
          <a:p>
            <a:pPr lvl="1"/>
            <a:endParaRPr lang="en-CA" sz="3200" dirty="0">
              <a:solidFill>
                <a:srgbClr val="C00000"/>
              </a:solidFill>
            </a:endParaRPr>
          </a:p>
          <a:p>
            <a:pPr lvl="1"/>
            <a:r>
              <a:rPr lang="en-CA" sz="3200" dirty="0" smtClean="0">
                <a:solidFill>
                  <a:srgbClr val="C00000"/>
                </a:solidFill>
              </a:rPr>
              <a:t>The </a:t>
            </a:r>
            <a:r>
              <a:rPr lang="en-CA" sz="3200" dirty="0">
                <a:solidFill>
                  <a:srgbClr val="C00000"/>
                </a:solidFill>
              </a:rPr>
              <a:t>oxygen then diffuses from the blood cells into your </a:t>
            </a:r>
            <a:r>
              <a:rPr lang="en-CA" sz="3200" dirty="0" smtClean="0">
                <a:solidFill>
                  <a:srgbClr val="C00000"/>
                </a:solidFill>
              </a:rPr>
              <a:t>muscles</a:t>
            </a:r>
          </a:p>
          <a:p>
            <a:pPr lvl="1"/>
            <a:endParaRPr lang="en-CA" sz="3200" dirty="0">
              <a:solidFill>
                <a:srgbClr val="C00000"/>
              </a:solidFill>
            </a:endParaRPr>
          </a:p>
          <a:p>
            <a:pPr lvl="1"/>
            <a:r>
              <a:rPr lang="en-CA" sz="3200" dirty="0" smtClean="0">
                <a:solidFill>
                  <a:srgbClr val="C00000"/>
                </a:solidFill>
              </a:rPr>
              <a:t>The </a:t>
            </a:r>
            <a:r>
              <a:rPr lang="en-CA" sz="3200" dirty="0">
                <a:solidFill>
                  <a:srgbClr val="C00000"/>
                </a:solidFill>
              </a:rPr>
              <a:t>muscles use the oxygen to create energy</a:t>
            </a:r>
          </a:p>
          <a:p>
            <a:pPr marL="274320" lvl="1" indent="0">
              <a:buNone/>
            </a:pPr>
            <a:endParaRPr lang="en-CA" sz="3200" dirty="0">
              <a:solidFill>
                <a:srgbClr val="C00000"/>
              </a:solidFill>
            </a:endParaRPr>
          </a:p>
          <a:p>
            <a:pPr lvl="1"/>
            <a:endParaRPr lang="en-CA" sz="3200" dirty="0">
              <a:solidFill>
                <a:srgbClr val="C00000"/>
              </a:solidFill>
            </a:endParaRPr>
          </a:p>
          <a:p>
            <a:pPr marL="0" indent="0">
              <a:buNone/>
            </a:pPr>
            <a:endParaRPr lang="en-CA" sz="3400" dirty="0">
              <a:solidFill>
                <a:srgbClr val="C00000"/>
              </a:solidFill>
            </a:endParaRPr>
          </a:p>
        </p:txBody>
      </p:sp>
    </p:spTree>
    <p:extLst>
      <p:ext uri="{BB962C8B-B14F-4D97-AF65-F5344CB8AC3E}">
        <p14:creationId xmlns:p14="http://schemas.microsoft.com/office/powerpoint/2010/main" val="1228152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49E1FB10-826C-4F78-98AE-4891A8952710}"/>
              </a:ext>
            </a:extLst>
          </p:cNvPr>
          <p:cNvSpPr>
            <a:spLocks noGrp="1"/>
          </p:cNvSpPr>
          <p:nvPr>
            <p:ph type="pic" idx="1"/>
          </p:nvPr>
        </p:nvSpPr>
        <p:spPr/>
      </p:sp>
      <p:sp>
        <p:nvSpPr>
          <p:cNvPr id="4" name="Text Placeholder 3">
            <a:extLst>
              <a:ext uri="{FF2B5EF4-FFF2-40B4-BE49-F238E27FC236}">
                <a16:creationId xmlns="" xmlns:a16="http://schemas.microsoft.com/office/drawing/2014/main" id="{3802327F-959F-47B6-89F5-70D1AE2E99D0}"/>
              </a:ext>
            </a:extLst>
          </p:cNvPr>
          <p:cNvSpPr>
            <a:spLocks noGrp="1"/>
          </p:cNvSpPr>
          <p:nvPr>
            <p:ph type="body" sz="half" idx="2"/>
          </p:nvPr>
        </p:nvSpPr>
        <p:spPr>
          <a:xfrm>
            <a:off x="8303740" y="177800"/>
            <a:ext cx="3888260" cy="6680200"/>
          </a:xfrm>
        </p:spPr>
        <p:txBody>
          <a:bodyPr>
            <a:noAutofit/>
          </a:bodyPr>
          <a:lstStyle/>
          <a:p>
            <a:r>
              <a:rPr lang="en-CA" sz="2000" dirty="0"/>
              <a:t>Oxygen </a:t>
            </a:r>
            <a:r>
              <a:rPr lang="en-CA" sz="2000" dirty="0" smtClean="0"/>
              <a:t>diffuses </a:t>
            </a:r>
            <a:r>
              <a:rPr lang="en-CA" sz="2000" dirty="0"/>
              <a:t>from blood cells (where it is high in concentration) to the muscle cells where it is in low concentration. </a:t>
            </a:r>
          </a:p>
          <a:p>
            <a:endParaRPr lang="en-CA" sz="2000" dirty="0"/>
          </a:p>
          <a:p>
            <a:r>
              <a:rPr lang="en-CA" sz="2000" dirty="0"/>
              <a:t>Once the oxygen is inside the cell, it is used to make energy, so this keeps concentration of oxygen inside the cell less than that outside the cell, so diffusion can </a:t>
            </a:r>
            <a:r>
              <a:rPr lang="en-CA" sz="2000" dirty="0" smtClean="0"/>
              <a:t>continue</a:t>
            </a:r>
          </a:p>
          <a:p>
            <a:endParaRPr lang="en-CA" sz="2000" dirty="0"/>
          </a:p>
          <a:p>
            <a:r>
              <a:rPr lang="en-CA" sz="2000" dirty="0"/>
              <a:t>At the same time,  waste (carbon </a:t>
            </a:r>
            <a:r>
              <a:rPr lang="en-CA" sz="2000" dirty="0" smtClean="0"/>
              <a:t>dioxide</a:t>
            </a:r>
            <a:r>
              <a:rPr lang="en-CA" sz="2000" dirty="0"/>
              <a:t>) is produced inside  the cell and diffuses across the membrane</a:t>
            </a:r>
          </a:p>
        </p:txBody>
      </p:sp>
      <p:pic>
        <p:nvPicPr>
          <p:cNvPr id="5" name="Picture 4">
            <a:extLst>
              <a:ext uri="{FF2B5EF4-FFF2-40B4-BE49-F238E27FC236}">
                <a16:creationId xmlns="" xmlns:a16="http://schemas.microsoft.com/office/drawing/2014/main" id="{E0D5CE14-2E37-4369-8BE4-5828BE89CDAC}"/>
              </a:ext>
            </a:extLst>
          </p:cNvPr>
          <p:cNvPicPr>
            <a:picLocks noChangeAspect="1"/>
          </p:cNvPicPr>
          <p:nvPr/>
        </p:nvPicPr>
        <p:blipFill>
          <a:blip r:embed="rId2"/>
          <a:stretch>
            <a:fillRect/>
          </a:stretch>
        </p:blipFill>
        <p:spPr>
          <a:xfrm>
            <a:off x="0" y="978203"/>
            <a:ext cx="8051800" cy="4625573"/>
          </a:xfrm>
          <a:prstGeom prst="rect">
            <a:avLst/>
          </a:prstGeom>
        </p:spPr>
      </p:pic>
    </p:spTree>
    <p:extLst>
      <p:ext uri="{BB962C8B-B14F-4D97-AF65-F5344CB8AC3E}">
        <p14:creationId xmlns:p14="http://schemas.microsoft.com/office/powerpoint/2010/main" val="3272811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cell membrane</a:t>
            </a:r>
          </a:p>
        </p:txBody>
      </p:sp>
      <p:sp>
        <p:nvSpPr>
          <p:cNvPr id="3" name="Content Placeholder 2"/>
          <p:cNvSpPr>
            <a:spLocks noGrp="1"/>
          </p:cNvSpPr>
          <p:nvPr>
            <p:ph idx="1"/>
          </p:nvPr>
        </p:nvSpPr>
        <p:spPr>
          <a:xfrm>
            <a:off x="115909" y="1751527"/>
            <a:ext cx="11436439" cy="4649273"/>
          </a:xfrm>
        </p:spPr>
        <p:txBody>
          <a:bodyPr>
            <a:normAutofit/>
          </a:bodyPr>
          <a:lstStyle/>
          <a:p>
            <a:r>
              <a:rPr lang="en-CA" sz="3400" dirty="0"/>
              <a:t>The cell membrane is the natural “gate keeper” around the cell, and controls </a:t>
            </a:r>
            <a:r>
              <a:rPr lang="en-CA" sz="3400" dirty="0" smtClean="0"/>
              <a:t>movement </a:t>
            </a:r>
            <a:r>
              <a:rPr lang="en-CA" sz="3400" dirty="0"/>
              <a:t>of materials into and out of the </a:t>
            </a:r>
            <a:r>
              <a:rPr lang="en-CA" sz="3400" dirty="0" smtClean="0"/>
              <a:t>cell</a:t>
            </a:r>
          </a:p>
          <a:p>
            <a:endParaRPr lang="en-CA" sz="3400" dirty="0"/>
          </a:p>
          <a:p>
            <a:r>
              <a:rPr lang="en-CA" sz="3400" dirty="0"/>
              <a:t>The word permeable means “allowing passage” and impermeable means “not allowing passage</a:t>
            </a:r>
          </a:p>
          <a:p>
            <a:endParaRPr lang="en-CA" sz="3400" dirty="0"/>
          </a:p>
        </p:txBody>
      </p:sp>
    </p:spTree>
    <p:extLst>
      <p:ext uri="{BB962C8B-B14F-4D97-AF65-F5344CB8AC3E}">
        <p14:creationId xmlns:p14="http://schemas.microsoft.com/office/powerpoint/2010/main" val="2041416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cell membrane</a:t>
            </a:r>
          </a:p>
        </p:txBody>
      </p:sp>
      <p:sp>
        <p:nvSpPr>
          <p:cNvPr id="3" name="Content Placeholder 2"/>
          <p:cNvSpPr>
            <a:spLocks noGrp="1"/>
          </p:cNvSpPr>
          <p:nvPr>
            <p:ph idx="1"/>
          </p:nvPr>
        </p:nvSpPr>
        <p:spPr/>
        <p:txBody>
          <a:bodyPr/>
          <a:lstStyle/>
          <a:p>
            <a:r>
              <a:rPr lang="en-CA" sz="3600" dirty="0"/>
              <a:t>The cell membrane is a </a:t>
            </a:r>
            <a:r>
              <a:rPr lang="en-CA" sz="3600" i="1" dirty="0">
                <a:solidFill>
                  <a:srgbClr val="C00000"/>
                </a:solidFill>
              </a:rPr>
              <a:t>Selectively permeable membrane</a:t>
            </a:r>
            <a:r>
              <a:rPr lang="en-CA" sz="3600" dirty="0"/>
              <a:t> meaning it allows some things passage, and blocks others</a:t>
            </a:r>
          </a:p>
          <a:p>
            <a:endParaRPr lang="en-CA" dirty="0"/>
          </a:p>
        </p:txBody>
      </p:sp>
    </p:spTree>
    <p:extLst>
      <p:ext uri="{BB962C8B-B14F-4D97-AF65-F5344CB8AC3E}">
        <p14:creationId xmlns:p14="http://schemas.microsoft.com/office/powerpoint/2010/main" val="70094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cell membrane</a:t>
            </a:r>
          </a:p>
        </p:txBody>
      </p:sp>
      <p:sp>
        <p:nvSpPr>
          <p:cNvPr id="3" name="Content Placeholder 2"/>
          <p:cNvSpPr>
            <a:spLocks noGrp="1"/>
          </p:cNvSpPr>
          <p:nvPr>
            <p:ph idx="1"/>
          </p:nvPr>
        </p:nvSpPr>
        <p:spPr>
          <a:xfrm>
            <a:off x="115909" y="1751527"/>
            <a:ext cx="11436439" cy="4649273"/>
          </a:xfrm>
        </p:spPr>
        <p:txBody>
          <a:bodyPr>
            <a:normAutofit/>
          </a:bodyPr>
          <a:lstStyle/>
          <a:p>
            <a:r>
              <a:rPr lang="en-CA" sz="3400" dirty="0"/>
              <a:t>The cell membrane is made up of 2 layers of fat with proteins embedded in it</a:t>
            </a:r>
          </a:p>
          <a:p>
            <a:endParaRPr lang="en-CA" sz="3400" dirty="0"/>
          </a:p>
        </p:txBody>
      </p:sp>
      <p:pic>
        <p:nvPicPr>
          <p:cNvPr id="5" name="Picture 4"/>
          <p:cNvPicPr>
            <a:picLocks noChangeAspect="1"/>
          </p:cNvPicPr>
          <p:nvPr/>
        </p:nvPicPr>
        <p:blipFill>
          <a:blip r:embed="rId2"/>
          <a:stretch>
            <a:fillRect/>
          </a:stretch>
        </p:blipFill>
        <p:spPr>
          <a:xfrm>
            <a:off x="3028212" y="2895600"/>
            <a:ext cx="5800725" cy="3505200"/>
          </a:xfrm>
          <a:prstGeom prst="rect">
            <a:avLst/>
          </a:prstGeom>
        </p:spPr>
      </p:pic>
    </p:spTree>
    <p:extLst>
      <p:ext uri="{BB962C8B-B14F-4D97-AF65-F5344CB8AC3E}">
        <p14:creationId xmlns:p14="http://schemas.microsoft.com/office/powerpoint/2010/main" val="930828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cell membrane</a:t>
            </a:r>
          </a:p>
        </p:txBody>
      </p:sp>
      <p:sp>
        <p:nvSpPr>
          <p:cNvPr id="3" name="Content Placeholder 2"/>
          <p:cNvSpPr>
            <a:spLocks noGrp="1"/>
          </p:cNvSpPr>
          <p:nvPr>
            <p:ph idx="1"/>
          </p:nvPr>
        </p:nvSpPr>
        <p:spPr>
          <a:xfrm>
            <a:off x="115909" y="1751527"/>
            <a:ext cx="11436439" cy="4649273"/>
          </a:xfrm>
        </p:spPr>
        <p:txBody>
          <a:bodyPr>
            <a:normAutofit/>
          </a:bodyPr>
          <a:lstStyle/>
          <a:p>
            <a:r>
              <a:rPr lang="en-CA" sz="3400" dirty="0"/>
              <a:t>The protein channels vary in size to selectively allow some particles to travel into the </a:t>
            </a:r>
            <a:r>
              <a:rPr lang="en-CA" sz="3400" dirty="0" smtClean="0"/>
              <a:t>cell</a:t>
            </a:r>
          </a:p>
          <a:p>
            <a:endParaRPr lang="en-CA" sz="3400" dirty="0"/>
          </a:p>
          <a:p>
            <a:r>
              <a:rPr lang="en-CA" sz="3400" dirty="0"/>
              <a:t>Generally, small particles like water, oxygen, and carbon dioxide are allowed in while larger particles like fat and sugar do not easily pass through</a:t>
            </a:r>
          </a:p>
        </p:txBody>
      </p:sp>
    </p:spTree>
    <p:extLst>
      <p:ext uri="{BB962C8B-B14F-4D97-AF65-F5344CB8AC3E}">
        <p14:creationId xmlns:p14="http://schemas.microsoft.com/office/powerpoint/2010/main" val="422164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Diffusion</a:t>
            </a:r>
          </a:p>
        </p:txBody>
      </p:sp>
      <p:sp>
        <p:nvSpPr>
          <p:cNvPr id="3" name="Content Placeholder 2"/>
          <p:cNvSpPr>
            <a:spLocks noGrp="1"/>
          </p:cNvSpPr>
          <p:nvPr>
            <p:ph idx="1"/>
          </p:nvPr>
        </p:nvSpPr>
        <p:spPr/>
        <p:txBody>
          <a:bodyPr/>
          <a:lstStyle/>
          <a:p>
            <a:r>
              <a:rPr lang="en-CA" sz="3600" dirty="0"/>
              <a:t>Diffusion is the movement of particles from an area of high concentration to an area of low concentration</a:t>
            </a:r>
          </a:p>
          <a:p>
            <a:endParaRPr lang="en-CA" dirty="0"/>
          </a:p>
        </p:txBody>
      </p:sp>
    </p:spTree>
    <p:extLst>
      <p:ext uri="{BB962C8B-B14F-4D97-AF65-F5344CB8AC3E}">
        <p14:creationId xmlns:p14="http://schemas.microsoft.com/office/powerpoint/2010/main" val="1706983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Diffusion</a:t>
            </a:r>
          </a:p>
        </p:txBody>
      </p:sp>
      <p:sp>
        <p:nvSpPr>
          <p:cNvPr id="3" name="Content Placeholder 2"/>
          <p:cNvSpPr>
            <a:spLocks noGrp="1"/>
          </p:cNvSpPr>
          <p:nvPr>
            <p:ph idx="1"/>
          </p:nvPr>
        </p:nvSpPr>
        <p:spPr>
          <a:xfrm>
            <a:off x="115909" y="1751527"/>
            <a:ext cx="11436439" cy="4649273"/>
          </a:xfrm>
        </p:spPr>
        <p:txBody>
          <a:bodyPr>
            <a:normAutofit/>
          </a:bodyPr>
          <a:lstStyle/>
          <a:p>
            <a:r>
              <a:rPr lang="en-CA" sz="3400" dirty="0" smtClean="0"/>
              <a:t>The </a:t>
            </a:r>
            <a:r>
              <a:rPr lang="en-CA" sz="3400" dirty="0"/>
              <a:t>difference in concentration is called the </a:t>
            </a:r>
            <a:r>
              <a:rPr lang="en-CA" sz="3400" dirty="0">
                <a:solidFill>
                  <a:srgbClr val="C00000"/>
                </a:solidFill>
              </a:rPr>
              <a:t>concentration gradient </a:t>
            </a:r>
            <a:endParaRPr lang="en-CA" sz="3400" dirty="0" smtClean="0">
              <a:solidFill>
                <a:srgbClr val="C00000"/>
              </a:solidFill>
            </a:endParaRPr>
          </a:p>
          <a:p>
            <a:endParaRPr lang="en-CA" sz="3400" dirty="0">
              <a:solidFill>
                <a:srgbClr val="C00000"/>
              </a:solidFill>
            </a:endParaRPr>
          </a:p>
          <a:p>
            <a:r>
              <a:rPr lang="en-CA" sz="3400" dirty="0"/>
              <a:t>Diffusion</a:t>
            </a:r>
            <a:r>
              <a:rPr lang="en-CA" sz="3400" dirty="0">
                <a:solidFill>
                  <a:srgbClr val="C00000"/>
                </a:solidFill>
              </a:rPr>
              <a:t> </a:t>
            </a:r>
            <a:r>
              <a:rPr lang="en-CA" sz="3400" dirty="0"/>
              <a:t>always occur down the gradient (from an area where they are more </a:t>
            </a:r>
            <a:r>
              <a:rPr lang="en-CA" sz="3400" dirty="0" smtClean="0"/>
              <a:t>concentrated </a:t>
            </a:r>
            <a:r>
              <a:rPr lang="en-CA" sz="3400" dirty="0"/>
              <a:t>to a less concentrated area)</a:t>
            </a:r>
          </a:p>
          <a:p>
            <a:pPr marL="0" indent="0">
              <a:buNone/>
            </a:pPr>
            <a:endParaRPr lang="en-CA" sz="3400" dirty="0">
              <a:solidFill>
                <a:srgbClr val="C00000"/>
              </a:solidFill>
            </a:endParaRPr>
          </a:p>
        </p:txBody>
      </p:sp>
      <p:pic>
        <p:nvPicPr>
          <p:cNvPr id="5" name="Picture 4"/>
          <p:cNvPicPr>
            <a:picLocks noChangeAspect="1"/>
          </p:cNvPicPr>
          <p:nvPr/>
        </p:nvPicPr>
        <p:blipFill>
          <a:blip r:embed="rId2"/>
          <a:stretch>
            <a:fillRect/>
          </a:stretch>
        </p:blipFill>
        <p:spPr>
          <a:xfrm>
            <a:off x="4597400" y="4648200"/>
            <a:ext cx="4353417" cy="2209800"/>
          </a:xfrm>
          <a:prstGeom prst="rect">
            <a:avLst/>
          </a:prstGeom>
        </p:spPr>
      </p:pic>
    </p:spTree>
    <p:extLst>
      <p:ext uri="{BB962C8B-B14F-4D97-AF65-F5344CB8AC3E}">
        <p14:creationId xmlns:p14="http://schemas.microsoft.com/office/powerpoint/2010/main" val="360690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5E99C2-F3D5-4100-AD15-6B84BE243C19}"/>
              </a:ext>
            </a:extLst>
          </p:cNvPr>
          <p:cNvSpPr>
            <a:spLocks noGrp="1"/>
          </p:cNvSpPr>
          <p:nvPr>
            <p:ph type="title"/>
          </p:nvPr>
        </p:nvSpPr>
        <p:spPr/>
        <p:txBody>
          <a:bodyPr/>
          <a:lstStyle/>
          <a:p>
            <a:r>
              <a:rPr lang="en-CA" dirty="0"/>
              <a:t>Diffusion</a:t>
            </a:r>
            <a:endParaRPr lang="en-CA" dirty="0"/>
          </a:p>
        </p:txBody>
      </p:sp>
      <p:sp>
        <p:nvSpPr>
          <p:cNvPr id="3" name="Content Placeholder 2">
            <a:extLst>
              <a:ext uri="{FF2B5EF4-FFF2-40B4-BE49-F238E27FC236}">
                <a16:creationId xmlns="" xmlns:a16="http://schemas.microsoft.com/office/drawing/2014/main" id="{3F46A279-0055-4A0B-890A-E8E74417F8E6}"/>
              </a:ext>
            </a:extLst>
          </p:cNvPr>
          <p:cNvSpPr>
            <a:spLocks noGrp="1"/>
          </p:cNvSpPr>
          <p:nvPr>
            <p:ph idx="1"/>
          </p:nvPr>
        </p:nvSpPr>
        <p:spPr/>
        <p:txBody>
          <a:bodyPr>
            <a:normAutofit lnSpcReduction="10000"/>
          </a:bodyPr>
          <a:lstStyle/>
          <a:p>
            <a:r>
              <a:rPr lang="en-CA" sz="3200" dirty="0"/>
              <a:t>Diffusion plays an important role in how living things obtain energy and get rid of </a:t>
            </a:r>
            <a:r>
              <a:rPr lang="en-CA" sz="3200" dirty="0" smtClean="0"/>
              <a:t>wastes</a:t>
            </a:r>
          </a:p>
          <a:p>
            <a:endParaRPr lang="en-CA" sz="3200" dirty="0"/>
          </a:p>
          <a:p>
            <a:r>
              <a:rPr lang="en-CA" sz="3200" dirty="0"/>
              <a:t>In living things, the intake of nutrients from food and the removal of wastes occur at the cellular </a:t>
            </a:r>
            <a:r>
              <a:rPr lang="en-CA" sz="3200" dirty="0" smtClean="0"/>
              <a:t>level</a:t>
            </a:r>
            <a:endParaRPr lang="en-CA" sz="3200" dirty="0"/>
          </a:p>
          <a:p>
            <a:endParaRPr lang="en-CA" sz="3200" dirty="0" smtClean="0"/>
          </a:p>
          <a:p>
            <a:r>
              <a:rPr lang="en-CA" sz="3400" dirty="0" smtClean="0"/>
              <a:t>This </a:t>
            </a:r>
            <a:r>
              <a:rPr lang="en-CA" sz="3400" dirty="0"/>
              <a:t>requires that particles cross the cell </a:t>
            </a:r>
            <a:r>
              <a:rPr lang="en-CA" sz="3400" dirty="0" smtClean="0"/>
              <a:t>membrane</a:t>
            </a:r>
            <a:endParaRPr lang="en-CA" sz="3400" dirty="0"/>
          </a:p>
        </p:txBody>
      </p:sp>
    </p:spTree>
    <p:extLst>
      <p:ext uri="{BB962C8B-B14F-4D97-AF65-F5344CB8AC3E}">
        <p14:creationId xmlns:p14="http://schemas.microsoft.com/office/powerpoint/2010/main" val="751369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Diffusion</a:t>
            </a:r>
          </a:p>
        </p:txBody>
      </p:sp>
      <p:sp>
        <p:nvSpPr>
          <p:cNvPr id="3" name="Content Placeholder 2"/>
          <p:cNvSpPr>
            <a:spLocks noGrp="1"/>
          </p:cNvSpPr>
          <p:nvPr>
            <p:ph idx="1"/>
          </p:nvPr>
        </p:nvSpPr>
        <p:spPr/>
        <p:txBody>
          <a:bodyPr>
            <a:normAutofit/>
          </a:bodyPr>
          <a:lstStyle/>
          <a:p>
            <a:r>
              <a:rPr lang="en-CA" sz="3200" dirty="0"/>
              <a:t>When the substance diffusing across the cell is water, it is called </a:t>
            </a:r>
            <a:r>
              <a:rPr lang="en-CA" sz="3200" b="1" dirty="0" smtClean="0">
                <a:solidFill>
                  <a:srgbClr val="FF0000"/>
                </a:solidFill>
              </a:rPr>
              <a:t>osmosis</a:t>
            </a:r>
          </a:p>
          <a:p>
            <a:endParaRPr lang="en-CA" sz="3200" dirty="0"/>
          </a:p>
          <a:p>
            <a:r>
              <a:rPr lang="en-CA" sz="3200" dirty="0"/>
              <a:t>A state of </a:t>
            </a:r>
            <a:r>
              <a:rPr lang="en-CA" sz="3200" b="1" dirty="0"/>
              <a:t>Equilibrium</a:t>
            </a:r>
            <a:r>
              <a:rPr lang="en-CA" sz="3200" dirty="0"/>
              <a:t> occurs when there is an </a:t>
            </a:r>
            <a:r>
              <a:rPr lang="en-CA" sz="3200" b="1" dirty="0"/>
              <a:t>equal concentration </a:t>
            </a:r>
            <a:r>
              <a:rPr lang="en-CA" sz="3200" dirty="0"/>
              <a:t>of </a:t>
            </a:r>
            <a:r>
              <a:rPr lang="en-CA" sz="3200" b="1" dirty="0"/>
              <a:t>solute</a:t>
            </a:r>
            <a:r>
              <a:rPr lang="en-CA" sz="3200" dirty="0"/>
              <a:t> on </a:t>
            </a:r>
            <a:r>
              <a:rPr lang="en-CA" sz="3200" b="1" dirty="0"/>
              <a:t>both sides </a:t>
            </a:r>
            <a:r>
              <a:rPr lang="en-CA" sz="3200" dirty="0"/>
              <a:t>of the </a:t>
            </a:r>
            <a:r>
              <a:rPr lang="en-CA" sz="3200" b="1" dirty="0"/>
              <a:t>membrane</a:t>
            </a:r>
          </a:p>
        </p:txBody>
      </p:sp>
    </p:spTree>
    <p:extLst>
      <p:ext uri="{BB962C8B-B14F-4D97-AF65-F5344CB8AC3E}">
        <p14:creationId xmlns:p14="http://schemas.microsoft.com/office/powerpoint/2010/main" val="19277173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84</TotalTime>
  <Words>399</Words>
  <Application>Microsoft Macintosh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Rockwell</vt:lpstr>
      <vt:lpstr>Rockwell Condensed</vt:lpstr>
      <vt:lpstr>Wingdings</vt:lpstr>
      <vt:lpstr>Wood Type</vt:lpstr>
      <vt:lpstr>Fluid Movement in cells</vt:lpstr>
      <vt:lpstr>The cell membrane</vt:lpstr>
      <vt:lpstr>The cell membrane</vt:lpstr>
      <vt:lpstr>The cell membrane</vt:lpstr>
      <vt:lpstr>The cell membrane</vt:lpstr>
      <vt:lpstr>Diffusion</vt:lpstr>
      <vt:lpstr>Diffusion</vt:lpstr>
      <vt:lpstr>Diffusion</vt:lpstr>
      <vt:lpstr>Diffusion</vt:lpstr>
      <vt:lpstr>Diffusion in your body</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Fluid Movement in cells</dc:title>
  <dc:creator>Susan Barker</dc:creator>
  <cp:lastModifiedBy>Nicki George</cp:lastModifiedBy>
  <cp:revision>10</cp:revision>
  <dcterms:created xsi:type="dcterms:W3CDTF">2015-04-28T14:09:36Z</dcterms:created>
  <dcterms:modified xsi:type="dcterms:W3CDTF">2019-03-22T14:23:54Z</dcterms:modified>
</cp:coreProperties>
</file>